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83" r:id="rId6"/>
    <p:sldId id="263" r:id="rId7"/>
    <p:sldId id="272" r:id="rId8"/>
    <p:sldId id="271" r:id="rId9"/>
    <p:sldId id="264" r:id="rId10"/>
    <p:sldId id="273" r:id="rId11"/>
    <p:sldId id="265" r:id="rId12"/>
    <p:sldId id="274" r:id="rId13"/>
    <p:sldId id="259" r:id="rId14"/>
    <p:sldId id="275" r:id="rId15"/>
    <p:sldId id="28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7" r:id="rId24"/>
    <p:sldId id="260" r:id="rId25"/>
    <p:sldId id="286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430" y="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9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4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1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2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9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9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7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2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8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AD4C3-F0EF-444A-BAB6-0DB5C5EF8AE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2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60819" y="2636661"/>
            <a:ext cx="8642939" cy="276998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ar·gu·ment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Rob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noun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Rob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1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an exchange of diverging or opposite views, typically a heated or angry one.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878787"/>
                </a:solidFill>
                <a:effectLst/>
                <a:latin typeface="Roboto"/>
              </a:rPr>
              <a:t>"I've had an 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878787"/>
                </a:solidFill>
                <a:effectLst/>
                <a:latin typeface="Roboto"/>
              </a:rPr>
              <a:t>argument with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878787"/>
                </a:solidFill>
                <a:effectLst/>
                <a:latin typeface="Roboto"/>
              </a:rPr>
              <a:t> my father"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Rob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2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a reason or set of reasons given with the aim of persuading others that an action or idea is right or wrong.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878787"/>
                </a:solidFill>
                <a:effectLst/>
                <a:latin typeface="Roboto"/>
              </a:rPr>
              <a:t>"there is a strong argument for submitting a formal appeal"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Rob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53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55383" y="3477698"/>
            <a:ext cx="54332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Premise 1: 	A is made of B</a:t>
            </a:r>
          </a:p>
          <a:p>
            <a:r>
              <a:rPr lang="en-US" sz="2000" b="1" dirty="0" smtClean="0"/>
              <a:t>Premise 2: 	B is C</a:t>
            </a:r>
          </a:p>
          <a:p>
            <a:r>
              <a:rPr lang="en-US" sz="2000" b="1" dirty="0" smtClean="0"/>
              <a:t>Premise 3:	All C is f</a:t>
            </a:r>
          </a:p>
          <a:p>
            <a:r>
              <a:rPr lang="en-US" sz="2000" b="1" dirty="0" smtClean="0"/>
              <a:t>Premise 4:	f is the same as g</a:t>
            </a:r>
          </a:p>
          <a:p>
            <a:endParaRPr lang="en-US" sz="800" b="1" dirty="0"/>
          </a:p>
          <a:p>
            <a:r>
              <a:rPr lang="en-US" sz="2000" b="1" dirty="0" smtClean="0"/>
              <a:t>Conclusion: 	A is g</a:t>
            </a:r>
            <a:endParaRPr lang="en-US" sz="20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07537" y="4837814"/>
            <a:ext cx="5305645" cy="0"/>
          </a:xfrm>
          <a:prstGeom prst="line">
            <a:avLst/>
          </a:prstGeom>
          <a:ln w="349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20012921">
            <a:off x="3313211" y="3711614"/>
            <a:ext cx="1890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VALID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9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55383" y="3477698"/>
            <a:ext cx="601802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Premise 1: 	7 is more than 2</a:t>
            </a:r>
          </a:p>
          <a:p>
            <a:r>
              <a:rPr lang="en-US" sz="2000" b="1" dirty="0" smtClean="0"/>
              <a:t>Premise 2: 	McDonalds sells burgers</a:t>
            </a:r>
          </a:p>
          <a:p>
            <a:endParaRPr lang="en-US" sz="800" b="1" dirty="0"/>
          </a:p>
          <a:p>
            <a:r>
              <a:rPr lang="en-US" sz="2000" b="1" dirty="0" smtClean="0"/>
              <a:t>Conclusion: 	Brooklyn is part of New York City</a:t>
            </a:r>
            <a:endParaRPr lang="en-US" sz="20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55383" y="4210493"/>
            <a:ext cx="5305645" cy="0"/>
          </a:xfrm>
          <a:prstGeom prst="line">
            <a:avLst/>
          </a:prstGeom>
          <a:ln w="349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20012921">
            <a:off x="3152100" y="3504279"/>
            <a:ext cx="2531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INVALID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05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55383" y="3477698"/>
            <a:ext cx="601802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Premise 1: 	A is more than B</a:t>
            </a:r>
          </a:p>
          <a:p>
            <a:r>
              <a:rPr lang="en-US" sz="2000" b="1" dirty="0" smtClean="0"/>
              <a:t>Premise 2: 	C sells D</a:t>
            </a:r>
          </a:p>
          <a:p>
            <a:endParaRPr lang="en-US" sz="800" b="1" dirty="0"/>
          </a:p>
          <a:p>
            <a:r>
              <a:rPr lang="en-US" sz="2000" b="1" dirty="0" smtClean="0"/>
              <a:t>Conclusion: 	E is part of F</a:t>
            </a:r>
            <a:endParaRPr lang="en-US" sz="20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55383" y="4210493"/>
            <a:ext cx="5305645" cy="0"/>
          </a:xfrm>
          <a:prstGeom prst="line">
            <a:avLst/>
          </a:prstGeom>
          <a:ln w="349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20012921">
            <a:off x="3152100" y="3504279"/>
            <a:ext cx="2531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INVALID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6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97914" y="3514912"/>
            <a:ext cx="53428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SOUND ARGUMENT</a:t>
            </a:r>
          </a:p>
          <a:p>
            <a:pPr algn="ctr"/>
            <a:r>
              <a:rPr lang="en-US" sz="2400" dirty="0" smtClean="0"/>
              <a:t>A valid argument with true premises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115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55383" y="3477698"/>
            <a:ext cx="5433233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Premise 1: 	You are either hungry or tired</a:t>
            </a:r>
          </a:p>
          <a:p>
            <a:r>
              <a:rPr lang="en-US" sz="2000" b="1" dirty="0" smtClean="0"/>
              <a:t>Premise 2: 	You are not hungry</a:t>
            </a:r>
          </a:p>
          <a:p>
            <a:endParaRPr lang="en-US" sz="800" b="1" dirty="0"/>
          </a:p>
          <a:p>
            <a:r>
              <a:rPr lang="en-US" sz="2000" b="1" dirty="0" smtClean="0"/>
              <a:t>Conclusion: 	You are tired</a:t>
            </a:r>
            <a:endParaRPr lang="en-US" sz="20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55383" y="4210493"/>
            <a:ext cx="5305645" cy="0"/>
          </a:xfrm>
          <a:prstGeom prst="line">
            <a:avLst/>
          </a:prstGeom>
          <a:ln w="349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20012921">
            <a:off x="2704726" y="3392638"/>
            <a:ext cx="3734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NOT SOUND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73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55383" y="3477698"/>
            <a:ext cx="543323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Premise 1: 	All men are mortal</a:t>
            </a:r>
          </a:p>
          <a:p>
            <a:r>
              <a:rPr lang="en-US" sz="2000" b="1" dirty="0" smtClean="0"/>
              <a:t>Premise 2: 	Socrates is a man</a:t>
            </a:r>
          </a:p>
          <a:p>
            <a:endParaRPr lang="en-US" sz="800" b="1" dirty="0"/>
          </a:p>
          <a:p>
            <a:r>
              <a:rPr lang="en-US" sz="2000" b="1" dirty="0" smtClean="0"/>
              <a:t>Conclusion: 	Socrates is mortal</a:t>
            </a:r>
            <a:endParaRPr lang="en-US" sz="20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55383" y="4210493"/>
            <a:ext cx="5305645" cy="0"/>
          </a:xfrm>
          <a:prstGeom prst="line">
            <a:avLst/>
          </a:prstGeom>
          <a:ln w="349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20012921">
            <a:off x="3138535" y="3552125"/>
            <a:ext cx="2324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SOUND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1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55383" y="3477698"/>
            <a:ext cx="543323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Premise 1: 	All students are smart</a:t>
            </a:r>
          </a:p>
          <a:p>
            <a:r>
              <a:rPr lang="en-US" sz="2000" b="1" dirty="0" smtClean="0"/>
              <a:t>Premise 2: 	Jennifer is a student</a:t>
            </a:r>
          </a:p>
          <a:p>
            <a:endParaRPr lang="en-US" sz="800" b="1" dirty="0"/>
          </a:p>
          <a:p>
            <a:r>
              <a:rPr lang="en-US" sz="2000" b="1" dirty="0" smtClean="0"/>
              <a:t>Conclusion: 	Jennifer is smart</a:t>
            </a:r>
            <a:endParaRPr lang="en-US" sz="20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55383" y="4210493"/>
            <a:ext cx="5305645" cy="0"/>
          </a:xfrm>
          <a:prstGeom prst="line">
            <a:avLst/>
          </a:prstGeom>
          <a:ln w="349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20012921">
            <a:off x="2433600" y="3552125"/>
            <a:ext cx="3734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NOT SOUND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70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55383" y="3477698"/>
            <a:ext cx="543323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Premise 1: 	Some students are smart</a:t>
            </a:r>
          </a:p>
          <a:p>
            <a:r>
              <a:rPr lang="en-US" sz="2000" b="1" dirty="0" smtClean="0"/>
              <a:t>Premise 2: 	Jennifer is a student</a:t>
            </a:r>
          </a:p>
          <a:p>
            <a:endParaRPr lang="en-US" sz="800" b="1" dirty="0"/>
          </a:p>
          <a:p>
            <a:r>
              <a:rPr lang="en-US" sz="2000" b="1" dirty="0" smtClean="0"/>
              <a:t>Conclusion: 	Jennifer is smart</a:t>
            </a:r>
            <a:endParaRPr lang="en-US" sz="20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55383" y="4210493"/>
            <a:ext cx="5305645" cy="0"/>
          </a:xfrm>
          <a:prstGeom prst="line">
            <a:avLst/>
          </a:prstGeom>
          <a:ln w="349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20012921">
            <a:off x="2550559" y="3504279"/>
            <a:ext cx="3734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NOT SOUND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96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55383" y="3477698"/>
            <a:ext cx="5433233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Premise 1: 	Jennifer is a student</a:t>
            </a:r>
          </a:p>
          <a:p>
            <a:r>
              <a:rPr lang="en-US" sz="2000" b="1" dirty="0" smtClean="0"/>
              <a:t>Premise 2: 	Jennifer is smart</a:t>
            </a:r>
          </a:p>
          <a:p>
            <a:endParaRPr lang="en-US" sz="800" b="1" dirty="0"/>
          </a:p>
          <a:p>
            <a:r>
              <a:rPr lang="en-US" sz="2000" b="1" dirty="0" smtClean="0"/>
              <a:t>Conclusion: 	All students are smart</a:t>
            </a:r>
            <a:endParaRPr lang="en-US" sz="20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55383" y="4210493"/>
            <a:ext cx="5305645" cy="0"/>
          </a:xfrm>
          <a:prstGeom prst="line">
            <a:avLst/>
          </a:prstGeom>
          <a:ln w="349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20012921">
            <a:off x="2550558" y="3504279"/>
            <a:ext cx="3734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NOT SOUND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80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55383" y="3477698"/>
            <a:ext cx="54332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Premise 1: 	Peter is made of oatmeal</a:t>
            </a:r>
          </a:p>
          <a:p>
            <a:r>
              <a:rPr lang="en-US" sz="2000" b="1" dirty="0" smtClean="0"/>
              <a:t>Premise 2: 	Oatmeal is an animal</a:t>
            </a:r>
          </a:p>
          <a:p>
            <a:r>
              <a:rPr lang="en-US" sz="2000" b="1" dirty="0" smtClean="0"/>
              <a:t>Premise 3:	All animals are yellow</a:t>
            </a:r>
          </a:p>
          <a:p>
            <a:r>
              <a:rPr lang="en-US" sz="2000" b="1" dirty="0" smtClean="0"/>
              <a:t>Premise 4:	Yellow is the same as green</a:t>
            </a:r>
          </a:p>
          <a:p>
            <a:endParaRPr lang="en-US" sz="800" b="1" dirty="0"/>
          </a:p>
          <a:p>
            <a:r>
              <a:rPr lang="en-US" sz="2000" b="1" dirty="0" smtClean="0"/>
              <a:t>Conclusion: 	Peter is green</a:t>
            </a:r>
            <a:endParaRPr lang="en-US" sz="20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07537" y="4837814"/>
            <a:ext cx="5305645" cy="0"/>
          </a:xfrm>
          <a:prstGeom prst="line">
            <a:avLst/>
          </a:prstGeom>
          <a:ln w="349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20012921">
            <a:off x="2391069" y="3711614"/>
            <a:ext cx="3734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NOT SOUND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6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2365748" y="351491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https://www.youtube.com/watch?v=Cum3k-Wglfw&amp;list=PLtKNX4SfKpzX_bhh4LOEWEGy3pkLmFDmk&amp;index=1</a:t>
            </a:r>
          </a:p>
        </p:txBody>
      </p:sp>
    </p:spTree>
    <p:extLst>
      <p:ext uri="{BB962C8B-B14F-4D97-AF65-F5344CB8AC3E}">
        <p14:creationId xmlns:p14="http://schemas.microsoft.com/office/powerpoint/2010/main" val="110616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55383" y="3477698"/>
            <a:ext cx="54332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Premise 1: 	A is made of B</a:t>
            </a:r>
          </a:p>
          <a:p>
            <a:r>
              <a:rPr lang="en-US" sz="2000" b="1" dirty="0" smtClean="0"/>
              <a:t>Premise 2: 	B is C</a:t>
            </a:r>
          </a:p>
          <a:p>
            <a:r>
              <a:rPr lang="en-US" sz="2000" b="1" dirty="0" smtClean="0"/>
              <a:t>Premise 3:	All C is f</a:t>
            </a:r>
          </a:p>
          <a:p>
            <a:r>
              <a:rPr lang="en-US" sz="2000" b="1" dirty="0" smtClean="0"/>
              <a:t>Premise 4:	f is the same as g</a:t>
            </a:r>
          </a:p>
          <a:p>
            <a:endParaRPr lang="en-US" sz="800" b="1" dirty="0"/>
          </a:p>
          <a:p>
            <a:r>
              <a:rPr lang="en-US" sz="2000" b="1" dirty="0" smtClean="0"/>
              <a:t>Conclusion: 	A is g</a:t>
            </a:r>
            <a:endParaRPr lang="en-US" sz="20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07537" y="4837814"/>
            <a:ext cx="5305645" cy="0"/>
          </a:xfrm>
          <a:prstGeom prst="line">
            <a:avLst/>
          </a:prstGeom>
          <a:ln w="349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20012921">
            <a:off x="4005708" y="3711614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76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55383" y="3477698"/>
            <a:ext cx="601802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Premise 1: 	7 is more than 2</a:t>
            </a:r>
          </a:p>
          <a:p>
            <a:r>
              <a:rPr lang="en-US" sz="2000" b="1" dirty="0" smtClean="0"/>
              <a:t>Premise 2: 	McDonalds sells burgers</a:t>
            </a:r>
          </a:p>
          <a:p>
            <a:endParaRPr lang="en-US" sz="800" b="1" dirty="0"/>
          </a:p>
          <a:p>
            <a:r>
              <a:rPr lang="en-US" sz="2000" b="1" dirty="0" smtClean="0"/>
              <a:t>Conclusion: 	Brooklyn is part of New York City</a:t>
            </a:r>
            <a:endParaRPr lang="en-US" sz="20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55383" y="4210493"/>
            <a:ext cx="5305645" cy="0"/>
          </a:xfrm>
          <a:prstGeom prst="line">
            <a:avLst/>
          </a:prstGeom>
          <a:ln w="349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20012921">
            <a:off x="2550558" y="3504279"/>
            <a:ext cx="3734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NOT SOUND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9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55383" y="3477698"/>
            <a:ext cx="601802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Premise 1: 	A is more than B</a:t>
            </a:r>
          </a:p>
          <a:p>
            <a:r>
              <a:rPr lang="en-US" sz="2000" b="1" dirty="0" smtClean="0"/>
              <a:t>Premise 2: 	C sells D</a:t>
            </a:r>
          </a:p>
          <a:p>
            <a:endParaRPr lang="en-US" sz="800" b="1" dirty="0"/>
          </a:p>
          <a:p>
            <a:r>
              <a:rPr lang="en-US" sz="2000" b="1" dirty="0" smtClean="0"/>
              <a:t>Conclusion: 	E is part of F</a:t>
            </a:r>
            <a:endParaRPr lang="en-US" sz="20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55383" y="4210493"/>
            <a:ext cx="5305645" cy="0"/>
          </a:xfrm>
          <a:prstGeom prst="line">
            <a:avLst/>
          </a:prstGeom>
          <a:ln w="349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20012921">
            <a:off x="2550558" y="3504279"/>
            <a:ext cx="3734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NOT SOUND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29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4088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pic>
        <p:nvPicPr>
          <p:cNvPr id="2050" name="Picture 2" descr="https://s-media-cache-ak0.pinimg.com/564x/d5/f7/84/d5f784436927aadd0125003983f8ef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595" y="1972916"/>
            <a:ext cx="3571136" cy="481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92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897914" y="3514912"/>
            <a:ext cx="53428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NECESSARY CONDITION</a:t>
            </a:r>
          </a:p>
          <a:p>
            <a:pPr algn="ctr"/>
            <a:r>
              <a:rPr lang="en-US" sz="2400" dirty="0" smtClean="0"/>
              <a:t>Q is true only if P is true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832346" y="4868791"/>
            <a:ext cx="53428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SUFFICIENT CONDITION</a:t>
            </a:r>
          </a:p>
          <a:p>
            <a:pPr algn="ctr"/>
            <a:r>
              <a:rPr lang="en-US" sz="2400" dirty="0" smtClean="0"/>
              <a:t>If R is true, then S is true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245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988828" y="3562758"/>
            <a:ext cx="7453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https://www.youtube.com/watch?v=9uOF3AZI_Gc&amp;list=PLtKNX4SfKpzX_bhh4LOEWEGy3pkLmFDmk&amp;index=8</a:t>
            </a:r>
          </a:p>
        </p:txBody>
      </p:sp>
    </p:spTree>
    <p:extLst>
      <p:ext uri="{BB962C8B-B14F-4D97-AF65-F5344CB8AC3E}">
        <p14:creationId xmlns:p14="http://schemas.microsoft.com/office/powerpoint/2010/main" val="309604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998919" y="3498963"/>
            <a:ext cx="51408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VALID ARGUMENT</a:t>
            </a:r>
          </a:p>
          <a:p>
            <a:pPr algn="ctr"/>
            <a:r>
              <a:rPr lang="en-US" sz="2400" dirty="0" smtClean="0"/>
              <a:t>If premises are true, conclusion is true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931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55383" y="3477698"/>
            <a:ext cx="5433233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Premise 1: 	You are either hungry or tired</a:t>
            </a:r>
          </a:p>
          <a:p>
            <a:r>
              <a:rPr lang="en-US" sz="2000" b="1" dirty="0" smtClean="0"/>
              <a:t>Premise 2: 	You are not hungry</a:t>
            </a:r>
          </a:p>
          <a:p>
            <a:endParaRPr lang="en-US" sz="800" b="1" dirty="0"/>
          </a:p>
          <a:p>
            <a:r>
              <a:rPr lang="en-US" sz="2000" b="1" dirty="0" smtClean="0"/>
              <a:t>Conclusion: 	You are tired</a:t>
            </a:r>
            <a:endParaRPr lang="en-US" sz="20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55383" y="4210493"/>
            <a:ext cx="5305645" cy="0"/>
          </a:xfrm>
          <a:prstGeom prst="line">
            <a:avLst/>
          </a:prstGeom>
          <a:ln w="349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20012921">
            <a:off x="3355741" y="3552125"/>
            <a:ext cx="1890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VALID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0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55383" y="3477698"/>
            <a:ext cx="543323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Premise 1: 	All men are mortal</a:t>
            </a:r>
          </a:p>
          <a:p>
            <a:r>
              <a:rPr lang="en-US" sz="2000" b="1" dirty="0" smtClean="0"/>
              <a:t>Premise 2: 	Socrates is a man</a:t>
            </a:r>
          </a:p>
          <a:p>
            <a:endParaRPr lang="en-US" sz="800" b="1" dirty="0"/>
          </a:p>
          <a:p>
            <a:r>
              <a:rPr lang="en-US" sz="2000" b="1" dirty="0" smtClean="0"/>
              <a:t>Conclusion: 	Socrates is mortal</a:t>
            </a:r>
            <a:endParaRPr lang="en-US" sz="20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55383" y="4210493"/>
            <a:ext cx="5305645" cy="0"/>
          </a:xfrm>
          <a:prstGeom prst="line">
            <a:avLst/>
          </a:prstGeom>
          <a:ln w="349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20012921">
            <a:off x="3355741" y="3552125"/>
            <a:ext cx="1890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VALID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5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55383" y="3477698"/>
            <a:ext cx="543323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Premise 1: 	All students are smart</a:t>
            </a:r>
          </a:p>
          <a:p>
            <a:r>
              <a:rPr lang="en-US" sz="2000" b="1" dirty="0" smtClean="0"/>
              <a:t>Premise 2: 	Jennifer is a student</a:t>
            </a:r>
          </a:p>
          <a:p>
            <a:endParaRPr lang="en-US" sz="800" b="1" dirty="0"/>
          </a:p>
          <a:p>
            <a:r>
              <a:rPr lang="en-US" sz="2000" b="1" dirty="0" smtClean="0"/>
              <a:t>Conclusion: 	Jennifer is smart</a:t>
            </a:r>
            <a:endParaRPr lang="en-US" sz="20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55383" y="4210493"/>
            <a:ext cx="5305645" cy="0"/>
          </a:xfrm>
          <a:prstGeom prst="line">
            <a:avLst/>
          </a:prstGeom>
          <a:ln w="349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20012921">
            <a:off x="3355741" y="3552125"/>
            <a:ext cx="1890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VALID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7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55383" y="3477698"/>
            <a:ext cx="543323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Premise 1: 	Some students are smart</a:t>
            </a:r>
          </a:p>
          <a:p>
            <a:r>
              <a:rPr lang="en-US" sz="2000" b="1" dirty="0" smtClean="0"/>
              <a:t>Premise 2: 	Jennifer is a student</a:t>
            </a:r>
          </a:p>
          <a:p>
            <a:endParaRPr lang="en-US" sz="800" b="1" dirty="0"/>
          </a:p>
          <a:p>
            <a:r>
              <a:rPr lang="en-US" sz="2000" b="1" dirty="0" smtClean="0"/>
              <a:t>Conclusion: 	Jennifer is smart</a:t>
            </a:r>
            <a:endParaRPr lang="en-US" sz="20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55383" y="4210493"/>
            <a:ext cx="5305645" cy="0"/>
          </a:xfrm>
          <a:prstGeom prst="line">
            <a:avLst/>
          </a:prstGeom>
          <a:ln w="349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20012921">
            <a:off x="3152100" y="3504279"/>
            <a:ext cx="2531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INVALID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81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55383" y="3477698"/>
            <a:ext cx="5433233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Premise 1: 	Jennifer is a student</a:t>
            </a:r>
          </a:p>
          <a:p>
            <a:r>
              <a:rPr lang="en-US" sz="2000" b="1" dirty="0" smtClean="0"/>
              <a:t>Premise 2: 	Jennifer is smart</a:t>
            </a:r>
          </a:p>
          <a:p>
            <a:endParaRPr lang="en-US" sz="800" b="1" dirty="0"/>
          </a:p>
          <a:p>
            <a:r>
              <a:rPr lang="en-US" sz="2000" b="1" dirty="0" smtClean="0"/>
              <a:t>Conclusion: 	All students are smart</a:t>
            </a:r>
            <a:endParaRPr lang="en-US" sz="20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55383" y="4210493"/>
            <a:ext cx="5305645" cy="0"/>
          </a:xfrm>
          <a:prstGeom prst="line">
            <a:avLst/>
          </a:prstGeom>
          <a:ln w="349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20012921">
            <a:off x="3152100" y="3504279"/>
            <a:ext cx="2531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INVALID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54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80321"/>
            <a:ext cx="699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3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Doing Philosophy: Arguments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55383" y="3477698"/>
            <a:ext cx="54332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Premise 1: 	Peter is made of oatmeal</a:t>
            </a:r>
          </a:p>
          <a:p>
            <a:r>
              <a:rPr lang="en-US" sz="2000" b="1" dirty="0" smtClean="0"/>
              <a:t>Premise 2: 	Oatmeal is an animal</a:t>
            </a:r>
          </a:p>
          <a:p>
            <a:r>
              <a:rPr lang="en-US" sz="2000" b="1" dirty="0" smtClean="0"/>
              <a:t>Premise 3:	All animals are yellow</a:t>
            </a:r>
          </a:p>
          <a:p>
            <a:r>
              <a:rPr lang="en-US" sz="2000" b="1" dirty="0" smtClean="0"/>
              <a:t>Premise 4:	Yellow is the same as green</a:t>
            </a:r>
          </a:p>
          <a:p>
            <a:endParaRPr lang="en-US" sz="800" b="1" dirty="0"/>
          </a:p>
          <a:p>
            <a:r>
              <a:rPr lang="en-US" sz="2000" b="1" dirty="0" smtClean="0"/>
              <a:t>Conclusion: 	Peter is green</a:t>
            </a:r>
            <a:endParaRPr lang="en-US" sz="20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07537" y="4837814"/>
            <a:ext cx="5305645" cy="0"/>
          </a:xfrm>
          <a:prstGeom prst="line">
            <a:avLst/>
          </a:prstGeom>
          <a:ln w="349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20012921">
            <a:off x="3313211" y="3711614"/>
            <a:ext cx="1890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VALID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91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2808</TotalTime>
  <Words>381</Words>
  <Application>Microsoft Office PowerPoint</Application>
  <PresentationFormat>On-screen Show (4:3)</PresentationFormat>
  <Paragraphs>194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Rockefeller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Keller</dc:creator>
  <cp:lastModifiedBy>Andreas Keller</cp:lastModifiedBy>
  <cp:revision>20</cp:revision>
  <dcterms:created xsi:type="dcterms:W3CDTF">2017-02-02T03:14:53Z</dcterms:created>
  <dcterms:modified xsi:type="dcterms:W3CDTF">2017-02-07T21:30:42Z</dcterms:modified>
</cp:coreProperties>
</file>